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322" r:id="rId1"/>
    <p:sldMasterId id="2147484476" r:id="rId2"/>
  </p:sldMasterIdLst>
  <p:notesMasterIdLst>
    <p:notesMasterId r:id="rId34"/>
  </p:notesMasterIdLst>
  <p:sldIdLst>
    <p:sldId id="298" r:id="rId3"/>
    <p:sldId id="259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83" r:id="rId19"/>
    <p:sldId id="293" r:id="rId20"/>
    <p:sldId id="294" r:id="rId21"/>
    <p:sldId id="295" r:id="rId22"/>
    <p:sldId id="296" r:id="rId23"/>
    <p:sldId id="284" r:id="rId24"/>
    <p:sldId id="285" r:id="rId25"/>
    <p:sldId id="287" r:id="rId26"/>
    <p:sldId id="286" r:id="rId27"/>
    <p:sldId id="288" r:id="rId28"/>
    <p:sldId id="289" r:id="rId29"/>
    <p:sldId id="290" r:id="rId30"/>
    <p:sldId id="291" r:id="rId31"/>
    <p:sldId id="292" r:id="rId32"/>
    <p:sldId id="297" r:id="rId33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FFFF99"/>
    <a:srgbClr val="2004C8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7" d="100"/>
          <a:sy n="67" d="100"/>
        </p:scale>
        <p:origin x="14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09404C-8BB4-41E9-9063-3D2544ADD83B}" type="doc">
      <dgm:prSet loTypeId="urn:microsoft.com/office/officeart/2005/8/layout/chart3" loCatId="cycle" qsTypeId="urn:microsoft.com/office/officeart/2005/8/quickstyle/simple1" qsCatId="simple" csTypeId="urn:microsoft.com/office/officeart/2005/8/colors/colorful5" csCatId="colorful" phldr="1"/>
      <dgm:spPr/>
    </dgm:pt>
    <dgm:pt modelId="{93E4C773-7740-4964-9A8D-2F7AB619EBC5}">
      <dgm:prSet phldrT="[نص]" custT="1"/>
      <dgm:spPr>
        <a:solidFill>
          <a:srgbClr val="FF0000"/>
        </a:solidFill>
      </dgm:spPr>
      <dgm:t>
        <a:bodyPr/>
        <a:lstStyle/>
        <a:p>
          <a:pPr rtl="1"/>
          <a:r>
            <a:rPr lang="ar-AE" sz="3600" b="1" dirty="0" smtClean="0">
              <a:latin typeface="Monotype Koufi" pitchFamily="2" charset="-78"/>
              <a:ea typeface="Monotype Koufi" pitchFamily="2" charset="-78"/>
              <a:cs typeface="Monotype Koufi" pitchFamily="2" charset="-78"/>
            </a:rPr>
            <a:t>الدرس الأول </a:t>
          </a:r>
        </a:p>
        <a:p>
          <a:pPr rtl="1"/>
          <a:r>
            <a:rPr lang="ar-AE" sz="3600" b="1" smtClean="0">
              <a:latin typeface="Monotype Koufi" pitchFamily="2" charset="-78"/>
              <a:ea typeface="Monotype Koufi" pitchFamily="2" charset="-78"/>
              <a:cs typeface="Monotype Koufi" pitchFamily="2" charset="-78"/>
            </a:rPr>
            <a:t>قدرة الله تعالى سورة الملك </a:t>
          </a:r>
          <a:endParaRPr lang="ar-AE" sz="3600" b="1" dirty="0" smtClean="0">
            <a:latin typeface="Monotype Koufi" pitchFamily="2" charset="-78"/>
            <a:ea typeface="Monotype Koufi" pitchFamily="2" charset="-78"/>
            <a:cs typeface="Monotype Koufi" pitchFamily="2" charset="-78"/>
          </a:endParaRPr>
        </a:p>
      </dgm:t>
    </dgm:pt>
    <dgm:pt modelId="{BC101C97-869E-43D5-BFB0-CE006C13F200}" type="parTrans" cxnId="{49FBAE8A-10EA-4F4E-A3F5-99CC832C0414}">
      <dgm:prSet/>
      <dgm:spPr/>
      <dgm:t>
        <a:bodyPr/>
        <a:lstStyle/>
        <a:p>
          <a:pPr rtl="1"/>
          <a:endParaRPr lang="ar-AE"/>
        </a:p>
      </dgm:t>
    </dgm:pt>
    <dgm:pt modelId="{A964C975-A27D-48A7-A599-A78E245EE1F3}" type="sibTrans" cxnId="{49FBAE8A-10EA-4F4E-A3F5-99CC832C0414}">
      <dgm:prSet/>
      <dgm:spPr/>
      <dgm:t>
        <a:bodyPr/>
        <a:lstStyle/>
        <a:p>
          <a:pPr rtl="1"/>
          <a:endParaRPr lang="ar-AE"/>
        </a:p>
      </dgm:t>
    </dgm:pt>
    <dgm:pt modelId="{20CD5016-7C3D-459E-911B-FD3368987F1D}">
      <dgm:prSet phldrT="[نص]" custT="1"/>
      <dgm:spPr>
        <a:solidFill>
          <a:srgbClr val="FFFF00"/>
        </a:solidFill>
      </dgm:spPr>
      <dgm:t>
        <a:bodyPr/>
        <a:lstStyle/>
        <a:p>
          <a:pPr rtl="1"/>
          <a:r>
            <a:rPr lang="ar-AE" sz="3600" b="1" smtClean="0">
              <a:solidFill>
                <a:schemeClr val="bg1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rPr>
            <a:t>-احرص على الأخلاق فهي حياة لك بعد موتك</a:t>
          </a:r>
          <a:endParaRPr lang="ar-AE" sz="3600" b="1" dirty="0" smtClean="0">
            <a:solidFill>
              <a:schemeClr val="bg1"/>
            </a:solidFill>
            <a:latin typeface="Monotype Koufi" pitchFamily="2" charset="-78"/>
            <a:ea typeface="Monotype Koufi" pitchFamily="2" charset="-78"/>
            <a:cs typeface="Monotype Koufi" pitchFamily="2" charset="-78"/>
          </a:endParaRPr>
        </a:p>
      </dgm:t>
    </dgm:pt>
    <dgm:pt modelId="{6A61762D-FDBD-48EF-B915-67BAAA3BE8CD}" type="parTrans" cxnId="{4A03A9D5-0702-4808-9169-B35CE0792D27}">
      <dgm:prSet/>
      <dgm:spPr/>
      <dgm:t>
        <a:bodyPr/>
        <a:lstStyle/>
        <a:p>
          <a:pPr rtl="1"/>
          <a:endParaRPr lang="ar-AE"/>
        </a:p>
      </dgm:t>
    </dgm:pt>
    <dgm:pt modelId="{BEABA60D-0A46-4F7C-8D49-031138894951}" type="sibTrans" cxnId="{4A03A9D5-0702-4808-9169-B35CE0792D27}">
      <dgm:prSet/>
      <dgm:spPr/>
      <dgm:t>
        <a:bodyPr/>
        <a:lstStyle/>
        <a:p>
          <a:pPr rtl="1"/>
          <a:endParaRPr lang="ar-AE"/>
        </a:p>
      </dgm:t>
    </dgm:pt>
    <dgm:pt modelId="{037DA047-39E8-46B1-8EFD-73E66FC6433D}">
      <dgm:prSet phldrT="[نص]" custT="1"/>
      <dgm:spPr>
        <a:solidFill>
          <a:srgbClr val="002060"/>
        </a:solidFill>
      </dgm:spPr>
      <dgm:t>
        <a:bodyPr/>
        <a:lstStyle/>
        <a:p>
          <a:pPr rtl="1"/>
          <a:r>
            <a:rPr lang="ar-AE" sz="2800" b="1" smtClean="0">
              <a:latin typeface="Monotype Koufi" pitchFamily="2" charset="-78"/>
              <a:ea typeface="Monotype Koufi" pitchFamily="2" charset="-78"/>
              <a:cs typeface="Monotype Koufi" pitchFamily="2" charset="-78"/>
            </a:rPr>
            <a:t>مدرسة النشء الصالح </a:t>
          </a:r>
          <a:endParaRPr lang="ar-AE" sz="2800" b="1" dirty="0" smtClean="0">
            <a:latin typeface="Monotype Koufi" pitchFamily="2" charset="-78"/>
            <a:ea typeface="Monotype Koufi" pitchFamily="2" charset="-78"/>
            <a:cs typeface="Monotype Koufi" pitchFamily="2" charset="-78"/>
          </a:endParaRPr>
        </a:p>
        <a:p>
          <a:pPr rtl="1"/>
          <a:endParaRPr lang="ar-AE" sz="2400" b="1" dirty="0">
            <a:latin typeface="Monotype Koufi" pitchFamily="2" charset="-78"/>
            <a:ea typeface="Monotype Koufi" pitchFamily="2" charset="-78"/>
            <a:cs typeface="Monotype Koufi" pitchFamily="2" charset="-78"/>
          </a:endParaRPr>
        </a:p>
      </dgm:t>
    </dgm:pt>
    <dgm:pt modelId="{C10639AC-F909-42DE-A5B4-E8F612CC6D13}" type="parTrans" cxnId="{D5A98647-19C5-42BD-9261-1B749E603B69}">
      <dgm:prSet/>
      <dgm:spPr/>
      <dgm:t>
        <a:bodyPr/>
        <a:lstStyle/>
        <a:p>
          <a:pPr rtl="1"/>
          <a:endParaRPr lang="ar-AE"/>
        </a:p>
      </dgm:t>
    </dgm:pt>
    <dgm:pt modelId="{6B8434A6-A324-425D-879E-0C3993CBF295}" type="sibTrans" cxnId="{D5A98647-19C5-42BD-9261-1B749E603B69}">
      <dgm:prSet/>
      <dgm:spPr/>
      <dgm:t>
        <a:bodyPr/>
        <a:lstStyle/>
        <a:p>
          <a:pPr rtl="1"/>
          <a:endParaRPr lang="ar-AE"/>
        </a:p>
      </dgm:t>
    </dgm:pt>
    <dgm:pt modelId="{B6570BF9-CD34-4AE8-977C-0AA2F4748F13}" type="pres">
      <dgm:prSet presAssocID="{5409404C-8BB4-41E9-9063-3D2544ADD83B}" presName="compositeShape" presStyleCnt="0">
        <dgm:presLayoutVars>
          <dgm:chMax val="7"/>
          <dgm:dir/>
          <dgm:resizeHandles val="exact"/>
        </dgm:presLayoutVars>
      </dgm:prSet>
      <dgm:spPr/>
    </dgm:pt>
    <dgm:pt modelId="{A4083714-DD56-485A-BF54-90E57CC8A466}" type="pres">
      <dgm:prSet presAssocID="{5409404C-8BB4-41E9-9063-3D2544ADD83B}" presName="wedge1" presStyleLbl="node1" presStyleIdx="0" presStyleCnt="3" custScaleX="161676" custScaleY="103977"/>
      <dgm:spPr/>
      <dgm:t>
        <a:bodyPr/>
        <a:lstStyle/>
        <a:p>
          <a:pPr rtl="1"/>
          <a:endParaRPr lang="ar-AE"/>
        </a:p>
      </dgm:t>
    </dgm:pt>
    <dgm:pt modelId="{3EBEB8BB-908E-4301-AC84-9666B6AE0661}" type="pres">
      <dgm:prSet presAssocID="{5409404C-8BB4-41E9-9063-3D2544ADD83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AE"/>
        </a:p>
      </dgm:t>
    </dgm:pt>
    <dgm:pt modelId="{AFE506C0-896D-4440-A3B9-D2AD7357A4D0}" type="pres">
      <dgm:prSet presAssocID="{5409404C-8BB4-41E9-9063-3D2544ADD83B}" presName="wedge2" presStyleLbl="node1" presStyleIdx="1" presStyleCnt="3" custScaleX="157801" custScaleY="109804" custLinFactNeighborX="3799" custLinFactNeighborY="1443"/>
      <dgm:spPr/>
      <dgm:t>
        <a:bodyPr/>
        <a:lstStyle/>
        <a:p>
          <a:pPr rtl="1"/>
          <a:endParaRPr lang="ar-AE"/>
        </a:p>
      </dgm:t>
    </dgm:pt>
    <dgm:pt modelId="{850586BB-1783-41D9-87AA-39CFA20DA90F}" type="pres">
      <dgm:prSet presAssocID="{5409404C-8BB4-41E9-9063-3D2544ADD83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AE"/>
        </a:p>
      </dgm:t>
    </dgm:pt>
    <dgm:pt modelId="{36112DA1-52E9-471C-8D94-FE8254FF3523}" type="pres">
      <dgm:prSet presAssocID="{5409404C-8BB4-41E9-9063-3D2544ADD83B}" presName="wedge3" presStyleLbl="node1" presStyleIdx="2" presStyleCnt="3" custScaleX="159421" custScaleY="109372" custLinFactNeighborX="1520" custLinFactNeighborY="0"/>
      <dgm:spPr/>
      <dgm:t>
        <a:bodyPr/>
        <a:lstStyle/>
        <a:p>
          <a:pPr rtl="1"/>
          <a:endParaRPr lang="ar-AE"/>
        </a:p>
      </dgm:t>
    </dgm:pt>
    <dgm:pt modelId="{15767821-38F5-4396-A5E0-74F3BD155A55}" type="pres">
      <dgm:prSet presAssocID="{5409404C-8BB4-41E9-9063-3D2544ADD83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AE"/>
        </a:p>
      </dgm:t>
    </dgm:pt>
  </dgm:ptLst>
  <dgm:cxnLst>
    <dgm:cxn modelId="{2B4D5F9F-E992-4288-9707-543C02DFDEC8}" type="presOf" srcId="{93E4C773-7740-4964-9A8D-2F7AB619EBC5}" destId="{3EBEB8BB-908E-4301-AC84-9666B6AE0661}" srcOrd="1" destOrd="0" presId="urn:microsoft.com/office/officeart/2005/8/layout/chart3"/>
    <dgm:cxn modelId="{E9881413-C50F-4505-A32E-9ABA3B193F53}" type="presOf" srcId="{037DA047-39E8-46B1-8EFD-73E66FC6433D}" destId="{15767821-38F5-4396-A5E0-74F3BD155A55}" srcOrd="1" destOrd="0" presId="urn:microsoft.com/office/officeart/2005/8/layout/chart3"/>
    <dgm:cxn modelId="{E50269C0-677B-43B9-A9C9-5E64140ACD60}" type="presOf" srcId="{93E4C773-7740-4964-9A8D-2F7AB619EBC5}" destId="{A4083714-DD56-485A-BF54-90E57CC8A466}" srcOrd="0" destOrd="0" presId="urn:microsoft.com/office/officeart/2005/8/layout/chart3"/>
    <dgm:cxn modelId="{DAFA9BEB-02D9-4ADB-B894-5DFE2A1FEBAC}" type="presOf" srcId="{20CD5016-7C3D-459E-911B-FD3368987F1D}" destId="{AFE506C0-896D-4440-A3B9-D2AD7357A4D0}" srcOrd="0" destOrd="0" presId="urn:microsoft.com/office/officeart/2005/8/layout/chart3"/>
    <dgm:cxn modelId="{F2F77568-AD93-4BA9-AC9D-1AF24B1B0934}" type="presOf" srcId="{20CD5016-7C3D-459E-911B-FD3368987F1D}" destId="{850586BB-1783-41D9-87AA-39CFA20DA90F}" srcOrd="1" destOrd="0" presId="urn:microsoft.com/office/officeart/2005/8/layout/chart3"/>
    <dgm:cxn modelId="{480EDE92-305E-4E0C-88FD-8A3F508E0CD3}" type="presOf" srcId="{5409404C-8BB4-41E9-9063-3D2544ADD83B}" destId="{B6570BF9-CD34-4AE8-977C-0AA2F4748F13}" srcOrd="0" destOrd="0" presId="urn:microsoft.com/office/officeart/2005/8/layout/chart3"/>
    <dgm:cxn modelId="{49FBAE8A-10EA-4F4E-A3F5-99CC832C0414}" srcId="{5409404C-8BB4-41E9-9063-3D2544ADD83B}" destId="{93E4C773-7740-4964-9A8D-2F7AB619EBC5}" srcOrd="0" destOrd="0" parTransId="{BC101C97-869E-43D5-BFB0-CE006C13F200}" sibTransId="{A964C975-A27D-48A7-A599-A78E245EE1F3}"/>
    <dgm:cxn modelId="{4A03A9D5-0702-4808-9169-B35CE0792D27}" srcId="{5409404C-8BB4-41E9-9063-3D2544ADD83B}" destId="{20CD5016-7C3D-459E-911B-FD3368987F1D}" srcOrd="1" destOrd="0" parTransId="{6A61762D-FDBD-48EF-B915-67BAAA3BE8CD}" sibTransId="{BEABA60D-0A46-4F7C-8D49-031138894951}"/>
    <dgm:cxn modelId="{CBAD35E4-E2C9-4A12-AACE-BA7716EB42E5}" type="presOf" srcId="{037DA047-39E8-46B1-8EFD-73E66FC6433D}" destId="{36112DA1-52E9-471C-8D94-FE8254FF3523}" srcOrd="0" destOrd="0" presId="urn:microsoft.com/office/officeart/2005/8/layout/chart3"/>
    <dgm:cxn modelId="{D5A98647-19C5-42BD-9261-1B749E603B69}" srcId="{5409404C-8BB4-41E9-9063-3D2544ADD83B}" destId="{037DA047-39E8-46B1-8EFD-73E66FC6433D}" srcOrd="2" destOrd="0" parTransId="{C10639AC-F909-42DE-A5B4-E8F612CC6D13}" sibTransId="{6B8434A6-A324-425D-879E-0C3993CBF295}"/>
    <dgm:cxn modelId="{4A7BCE19-F8A1-4830-9891-48B61F40EAB3}" type="presParOf" srcId="{B6570BF9-CD34-4AE8-977C-0AA2F4748F13}" destId="{A4083714-DD56-485A-BF54-90E57CC8A466}" srcOrd="0" destOrd="0" presId="urn:microsoft.com/office/officeart/2005/8/layout/chart3"/>
    <dgm:cxn modelId="{7B45DA09-9AD5-4385-9E8A-12D0B8F1A2D9}" type="presParOf" srcId="{B6570BF9-CD34-4AE8-977C-0AA2F4748F13}" destId="{3EBEB8BB-908E-4301-AC84-9666B6AE0661}" srcOrd="1" destOrd="0" presId="urn:microsoft.com/office/officeart/2005/8/layout/chart3"/>
    <dgm:cxn modelId="{ABAAA985-0009-442F-A209-9EC95F1E1482}" type="presParOf" srcId="{B6570BF9-CD34-4AE8-977C-0AA2F4748F13}" destId="{AFE506C0-896D-4440-A3B9-D2AD7357A4D0}" srcOrd="2" destOrd="0" presId="urn:microsoft.com/office/officeart/2005/8/layout/chart3"/>
    <dgm:cxn modelId="{DA3D8607-4568-44A6-B6BC-3A0B5031C82D}" type="presParOf" srcId="{B6570BF9-CD34-4AE8-977C-0AA2F4748F13}" destId="{850586BB-1783-41D9-87AA-39CFA20DA90F}" srcOrd="3" destOrd="0" presId="urn:microsoft.com/office/officeart/2005/8/layout/chart3"/>
    <dgm:cxn modelId="{7AE11C38-9B0E-48CE-A8F8-95D1E0B0F359}" type="presParOf" srcId="{B6570BF9-CD34-4AE8-977C-0AA2F4748F13}" destId="{36112DA1-52E9-471C-8D94-FE8254FF3523}" srcOrd="4" destOrd="0" presId="urn:microsoft.com/office/officeart/2005/8/layout/chart3"/>
    <dgm:cxn modelId="{D1787F96-B9E2-40AC-A94A-E24B33A0B420}" type="presParOf" srcId="{B6570BF9-CD34-4AE8-977C-0AA2F4748F13}" destId="{15767821-38F5-4396-A5E0-74F3BD155A55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83714-DD56-485A-BF54-90E57CC8A466}">
      <dsp:nvSpPr>
        <dsp:cNvPr id="0" name=""/>
        <dsp:cNvSpPr/>
      </dsp:nvSpPr>
      <dsp:spPr>
        <a:xfrm>
          <a:off x="1478071" y="247340"/>
          <a:ext cx="8711323" cy="5602422"/>
        </a:xfrm>
        <a:prstGeom prst="pie">
          <a:avLst>
            <a:gd name="adj1" fmla="val 16200000"/>
            <a:gd name="adj2" fmla="val 1800000"/>
          </a:avLst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3600" b="1" kern="1200" dirty="0" smtClean="0">
              <a:latin typeface="Monotype Koufi" pitchFamily="2" charset="-78"/>
              <a:ea typeface="Monotype Koufi" pitchFamily="2" charset="-78"/>
              <a:cs typeface="Monotype Koufi" pitchFamily="2" charset="-78"/>
            </a:rPr>
            <a:t>الدرس الأول </a:t>
          </a:r>
        </a:p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3600" b="1" kern="1200" smtClean="0">
              <a:latin typeface="Monotype Koufi" pitchFamily="2" charset="-78"/>
              <a:ea typeface="Monotype Koufi" pitchFamily="2" charset="-78"/>
              <a:cs typeface="Monotype Koufi" pitchFamily="2" charset="-78"/>
            </a:rPr>
            <a:t>قدرة الله تعالى سورة الملك </a:t>
          </a:r>
          <a:endParaRPr lang="ar-AE" sz="3600" b="1" kern="1200" dirty="0" smtClean="0">
            <a:latin typeface="Monotype Koufi" pitchFamily="2" charset="-78"/>
            <a:ea typeface="Monotype Koufi" pitchFamily="2" charset="-78"/>
            <a:cs typeface="Monotype Koufi" pitchFamily="2" charset="-78"/>
          </a:endParaRPr>
        </a:p>
      </dsp:txBody>
      <dsp:txXfrm>
        <a:off x="6214335" y="1281120"/>
        <a:ext cx="2955627" cy="1867474"/>
      </dsp:txXfrm>
    </dsp:sp>
    <dsp:sp modelId="{AFE506C0-896D-4440-A3B9-D2AD7357A4D0}">
      <dsp:nvSpPr>
        <dsp:cNvPr id="0" name=""/>
        <dsp:cNvSpPr/>
      </dsp:nvSpPr>
      <dsp:spPr>
        <a:xfrm>
          <a:off x="1509416" y="328469"/>
          <a:ext cx="8502532" cy="5916389"/>
        </a:xfrm>
        <a:prstGeom prst="pie">
          <a:avLst>
            <a:gd name="adj1" fmla="val 1800000"/>
            <a:gd name="adj2" fmla="val 9000000"/>
          </a:avLst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3600" b="1" kern="1200" smtClean="0">
              <a:solidFill>
                <a:schemeClr val="bg1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rPr>
            <a:t>-احرص على الأخلاق فهي حياة لك بعد موتك</a:t>
          </a:r>
          <a:endParaRPr lang="ar-AE" sz="3600" b="1" kern="1200" dirty="0" smtClean="0">
            <a:solidFill>
              <a:schemeClr val="bg1"/>
            </a:solidFill>
            <a:latin typeface="Monotype Koufi" pitchFamily="2" charset="-78"/>
            <a:ea typeface="Monotype Koufi" pitchFamily="2" charset="-78"/>
            <a:cs typeface="Monotype Koufi" pitchFamily="2" charset="-78"/>
          </a:endParaRPr>
        </a:p>
      </dsp:txBody>
      <dsp:txXfrm>
        <a:off x="3837490" y="4061428"/>
        <a:ext cx="3846383" cy="1831263"/>
      </dsp:txXfrm>
    </dsp:sp>
    <dsp:sp modelId="{36112DA1-52E9-471C-8D94-FE8254FF3523}">
      <dsp:nvSpPr>
        <dsp:cNvPr id="0" name=""/>
        <dsp:cNvSpPr/>
      </dsp:nvSpPr>
      <dsp:spPr>
        <a:xfrm>
          <a:off x="1342976" y="262356"/>
          <a:ext cx="8589820" cy="5893112"/>
        </a:xfrm>
        <a:prstGeom prst="pie">
          <a:avLst>
            <a:gd name="adj1" fmla="val 9000000"/>
            <a:gd name="adj2" fmla="val 16200000"/>
          </a:avLst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800" b="1" kern="1200" smtClean="0">
              <a:latin typeface="Monotype Koufi" pitchFamily="2" charset="-78"/>
              <a:ea typeface="Monotype Koufi" pitchFamily="2" charset="-78"/>
              <a:cs typeface="Monotype Koufi" pitchFamily="2" charset="-78"/>
            </a:rPr>
            <a:t>مدرسة النشء الصالح </a:t>
          </a:r>
          <a:endParaRPr lang="ar-AE" sz="2800" b="1" kern="1200" dirty="0" smtClean="0">
            <a:latin typeface="Monotype Koufi" pitchFamily="2" charset="-78"/>
            <a:ea typeface="Monotype Koufi" pitchFamily="2" charset="-78"/>
            <a:cs typeface="Monotype Koufi" pitchFamily="2" charset="-78"/>
          </a:endParaRP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AE" sz="2400" b="1" kern="1200" dirty="0">
            <a:latin typeface="Monotype Koufi" pitchFamily="2" charset="-78"/>
            <a:ea typeface="Monotype Koufi" pitchFamily="2" charset="-78"/>
            <a:cs typeface="Monotype Koufi" pitchFamily="2" charset="-78"/>
          </a:endParaRPr>
        </a:p>
      </dsp:txBody>
      <dsp:txXfrm>
        <a:off x="2263314" y="1419932"/>
        <a:ext cx="2914403" cy="1964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9C671E2-0FF6-425A-A683-8FA7E9C1EA99}" type="datetimeFigureOut">
              <a:rPr lang="ar-SA" smtClean="0"/>
              <a:t>13/07/1438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AF3AA2E-2EDA-4367-9406-06DAE096C9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4323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3AA2E-2EDA-4367-9406-06DAE096C934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4467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4C0-A274-4D08-9DDD-8C3EEF67094E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A065-9A76-4441-AA2E-38CDEA9E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ashreg.wav"/>
          </p:stSnd>
        </p:sndAc>
      </p:transition>
    </mc:Choice>
    <mc:Fallback xmlns="">
      <p:transition spd="slow">
        <p:blinds dir="vert"/>
        <p:sndAc>
          <p:stSnd>
            <p:snd r:embed="rId3" name="cashreg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4C0-A274-4D08-9DDD-8C3EEF67094E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A065-9A76-4441-AA2E-38CDEA9E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9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ashreg.wav"/>
          </p:stSnd>
        </p:sndAc>
      </p:transition>
    </mc:Choice>
    <mc:Fallback xmlns="">
      <p:transition spd="slow">
        <p:blinds dir="vert"/>
        <p:sndAc>
          <p:stSnd>
            <p:snd r:embed="rId3" name="cashreg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4C0-A274-4D08-9DDD-8C3EEF67094E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A065-9A76-4441-AA2E-38CDEA9E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4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ashreg.wav"/>
          </p:stSnd>
        </p:sndAc>
      </p:transition>
    </mc:Choice>
    <mc:Fallback xmlns="">
      <p:transition spd="slow">
        <p:blinds dir="vert"/>
        <p:sndAc>
          <p:stSnd>
            <p:snd r:embed="rId3" name="cashreg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4C0-A274-4D08-9DDD-8C3EEF67094E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A065-9A76-4441-AA2E-38CDEA9E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ashreg.wav"/>
          </p:stSnd>
        </p:sndAc>
      </p:transition>
    </mc:Choice>
    <mc:Fallback xmlns="">
      <p:transition spd="slow">
        <p:blinds dir="vert"/>
        <p:sndAc>
          <p:stSnd>
            <p:snd r:embed="rId4" name="cashreg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4C0-A274-4D08-9DDD-8C3EEF67094E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A065-9A76-4441-AA2E-38CDEA9E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0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ashreg.wav"/>
          </p:stSnd>
        </p:sndAc>
      </p:transition>
    </mc:Choice>
    <mc:Fallback xmlns="">
      <p:transition spd="slow">
        <p:blinds dir="vert"/>
        <p:sndAc>
          <p:stSnd>
            <p:snd r:embed="rId4" name="cashreg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4C0-A274-4D08-9DDD-8C3EEF67094E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A065-9A76-4441-AA2E-38CDEA9E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2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ashreg.wav"/>
          </p:stSnd>
        </p:sndAc>
      </p:transition>
    </mc:Choice>
    <mc:Fallback xmlns="">
      <p:transition spd="slow">
        <p:blinds dir="vert"/>
        <p:sndAc>
          <p:stSnd>
            <p:snd r:embed="rId4" name="cashreg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4C0-A274-4D08-9DDD-8C3EEF67094E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A065-9A76-4441-AA2E-38CDEA9E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5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ashreg.wav"/>
          </p:stSnd>
        </p:sndAc>
      </p:transition>
    </mc:Choice>
    <mc:Fallback xmlns="">
      <p:transition spd="slow">
        <p:blinds dir="vert"/>
        <p:sndAc>
          <p:stSnd>
            <p:snd r:embed="rId4" name="cashreg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4C0-A274-4D08-9DDD-8C3EEF67094E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A065-9A76-4441-AA2E-38CDEA9E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6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ashreg.wav"/>
          </p:stSnd>
        </p:sndAc>
      </p:transition>
    </mc:Choice>
    <mc:Fallback xmlns="">
      <p:transition spd="slow">
        <p:blinds dir="vert"/>
        <p:sndAc>
          <p:stSnd>
            <p:snd r:embed="rId4" name="cashreg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4C0-A274-4D08-9DDD-8C3EEF67094E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A065-9A76-4441-AA2E-38CDEA9E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8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ashreg.wav"/>
          </p:stSnd>
        </p:sndAc>
      </p:transition>
    </mc:Choice>
    <mc:Fallback xmlns="">
      <p:transition spd="slow">
        <p:blinds dir="vert"/>
        <p:sndAc>
          <p:stSnd>
            <p:snd r:embed="rId4" name="cashreg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4C0-A274-4D08-9DDD-8C3EEF67094E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A065-9A76-4441-AA2E-38CDEA9E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ashreg.wav"/>
          </p:stSnd>
        </p:sndAc>
      </p:transition>
    </mc:Choice>
    <mc:Fallback xmlns="">
      <p:transition spd="slow">
        <p:blinds dir="vert"/>
        <p:sndAc>
          <p:stSnd>
            <p:snd r:embed="rId4" name="cashreg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4C0-A274-4D08-9DDD-8C3EEF67094E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A065-9A76-4441-AA2E-38CDEA9E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ashreg.wav"/>
          </p:stSnd>
        </p:sndAc>
      </p:transition>
    </mc:Choice>
    <mc:Fallback xmlns="">
      <p:transition spd="slow">
        <p:blinds dir="vert"/>
        <p:sndAc>
          <p:stSnd>
            <p:snd r:embed="rId4" name="cashreg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4C0-A274-4D08-9DDD-8C3EEF67094E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A065-9A76-4441-AA2E-38CDEA9E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2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ashreg.wav"/>
          </p:stSnd>
        </p:sndAc>
      </p:transition>
    </mc:Choice>
    <mc:Fallback xmlns="">
      <p:transition spd="slow">
        <p:blinds dir="vert"/>
        <p:sndAc>
          <p:stSnd>
            <p:snd r:embed="rId3" name="cashreg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4C0-A274-4D08-9DDD-8C3EEF67094E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A065-9A76-4441-AA2E-38CDEA9E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4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ashreg.wav"/>
          </p:stSnd>
        </p:sndAc>
      </p:transition>
    </mc:Choice>
    <mc:Fallback xmlns="">
      <p:transition spd="slow">
        <p:blinds dir="vert"/>
        <p:sndAc>
          <p:stSnd>
            <p:snd r:embed="rId4" name="cashreg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4C0-A274-4D08-9DDD-8C3EEF67094E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A065-9A76-4441-AA2E-38CDEA9E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86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4C0-A274-4D08-9DDD-8C3EEF67094E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A065-9A76-4441-AA2E-38CDEA9EF07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4809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4C0-A274-4D08-9DDD-8C3EEF67094E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A065-9A76-4441-AA2E-38CDEA9E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88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4C0-A274-4D08-9DDD-8C3EEF67094E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A065-9A76-4441-AA2E-38CDEA9EF07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66423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4C0-A274-4D08-9DDD-8C3EEF67094E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A065-9A76-4441-AA2E-38CDEA9E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80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4C0-A274-4D08-9DDD-8C3EEF67094E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A065-9A76-4441-AA2E-38CDEA9E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4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ashreg.wav"/>
          </p:stSnd>
        </p:sndAc>
      </p:transition>
    </mc:Choice>
    <mc:Fallback xmlns="">
      <p:transition spd="slow">
        <p:blinds dir="vert"/>
        <p:sndAc>
          <p:stSnd>
            <p:snd r:embed="rId4" name="cashreg.wav"/>
          </p:stSnd>
        </p:sndAc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4C0-A274-4D08-9DDD-8C3EEF67094E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A065-9A76-4441-AA2E-38CDEA9E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5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ashreg.wav"/>
          </p:stSnd>
        </p:sndAc>
      </p:transition>
    </mc:Choice>
    <mc:Fallback xmlns="">
      <p:transition spd="slow">
        <p:blinds dir="vert"/>
        <p:sndAc>
          <p:stSnd>
            <p:snd r:embed="rId4" name="cashreg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4C0-A274-4D08-9DDD-8C3EEF67094E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A065-9A76-4441-AA2E-38CDEA9E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4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ashreg.wav"/>
          </p:stSnd>
        </p:sndAc>
      </p:transition>
    </mc:Choice>
    <mc:Fallback xmlns="">
      <p:transition spd="slow">
        <p:blinds dir="vert"/>
        <p:sndAc>
          <p:stSnd>
            <p:snd r:embed="rId3" name="cashreg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4C0-A274-4D08-9DDD-8C3EEF67094E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A065-9A76-4441-AA2E-38CDEA9E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4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ashreg.wav"/>
          </p:stSnd>
        </p:sndAc>
      </p:transition>
    </mc:Choice>
    <mc:Fallback xmlns="">
      <p:transition spd="slow">
        <p:blinds dir="vert"/>
        <p:sndAc>
          <p:stSnd>
            <p:snd r:embed="rId3" name="cashreg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4C0-A274-4D08-9DDD-8C3EEF67094E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A065-9A76-4441-AA2E-38CDEA9EF07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59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ashreg.wav"/>
          </p:stSnd>
        </p:sndAc>
      </p:transition>
    </mc:Choice>
    <mc:Fallback xmlns="">
      <p:transition spd="slow">
        <p:blinds dir="vert"/>
        <p:sndAc>
          <p:stSnd>
            <p:snd r:embed="rId3" name="cashreg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4C0-A274-4D08-9DDD-8C3EEF67094E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A065-9A76-4441-AA2E-38CDEA9EF07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4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ashreg.wav"/>
          </p:stSnd>
        </p:sndAc>
      </p:transition>
    </mc:Choice>
    <mc:Fallback xmlns="">
      <p:transition spd="slow">
        <p:blinds dir="vert"/>
        <p:sndAc>
          <p:stSnd>
            <p:snd r:embed="rId3" name="cashreg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4C0-A274-4D08-9DDD-8C3EEF67094E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A065-9A76-4441-AA2E-38CDEA9E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9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ashreg.wav"/>
          </p:stSnd>
        </p:sndAc>
      </p:transition>
    </mc:Choice>
    <mc:Fallback xmlns="">
      <p:transition spd="slow">
        <p:blinds dir="vert"/>
        <p:sndAc>
          <p:stSnd>
            <p:snd r:embed="rId3" name="cashreg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4C0-A274-4D08-9DDD-8C3EEF67094E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A065-9A76-4441-AA2E-38CDEA9E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ashreg.wav"/>
          </p:stSnd>
        </p:sndAc>
      </p:transition>
    </mc:Choice>
    <mc:Fallback xmlns="">
      <p:transition spd="slow">
        <p:blinds dir="vert"/>
        <p:sndAc>
          <p:stSnd>
            <p:snd r:embed="rId3" name="cashreg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4C0-A274-4D08-9DDD-8C3EEF67094E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A065-9A76-4441-AA2E-38CDEA9E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3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ashreg.wav"/>
          </p:stSnd>
        </p:sndAc>
      </p:transition>
    </mc:Choice>
    <mc:Fallback xmlns="">
      <p:transition spd="slow">
        <p:blinds dir="vert"/>
        <p:sndAc>
          <p:stSnd>
            <p:snd r:embed="rId3" name="cashreg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2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1FB4C0-A274-4D08-9DDD-8C3EEF67094E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6A065-9A76-4441-AA2E-38CDEA9E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1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3" r:id="rId1"/>
    <p:sldLayoutId id="2147484324" r:id="rId2"/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3" name="cashreg.wav"/>
          </p:stSnd>
        </p:sndAc>
      </p:transition>
    </mc:Choice>
    <mc:Fallback xmlns="">
      <p:transition spd="slow">
        <p:blinds dir="vert"/>
        <p:sndAc>
          <p:stSnd>
            <p:snd r:embed="rId22" name="cashreg.wav"/>
          </p:stSnd>
        </p:sndAc>
      </p:transition>
    </mc:Fallback>
  </mc:AlternateConten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FB4C0-A274-4D08-9DDD-8C3EEF67094E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736A065-9A76-4441-AA2E-38CDEA9E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2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  <p:sldLayoutId id="2147484488" r:id="rId12"/>
    <p:sldLayoutId id="2147484489" r:id="rId13"/>
    <p:sldLayoutId id="2147484490" r:id="rId14"/>
    <p:sldLayoutId id="2147484491" r:id="rId15"/>
    <p:sldLayoutId id="2147484492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8" name="cashreg.wav"/>
          </p:stSnd>
        </p:sndAc>
      </p:transition>
    </mc:Choice>
    <mc:Fallback xmlns="">
      <p:transition spd="slow">
        <p:blinds dir="vert"/>
        <p:sndAc>
          <p:stSnd>
            <p:snd r:embed="rId22" name="cashreg.wav"/>
          </p:stSnd>
        </p:sndAc>
      </p:transition>
    </mc:Fallback>
  </mc:AlternateConten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.wav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.wav"/><Relationship Id="rId4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.wav"/><Relationship Id="rId4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e 4"/>
          <p:cNvSpPr/>
          <p:nvPr/>
        </p:nvSpPr>
        <p:spPr>
          <a:xfrm>
            <a:off x="2648809" y="4203764"/>
            <a:ext cx="3846383" cy="18312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AE" sz="3600" b="1" kern="1200" dirty="0" smtClean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احرص على العلم واجعله مصباحاً في طريقك إلى الله</a:t>
            </a:r>
          </a:p>
        </p:txBody>
      </p:sp>
      <p:graphicFrame>
        <p:nvGraphicFramePr>
          <p:cNvPr id="8" name="رسم تخطيطي 5"/>
          <p:cNvGraphicFramePr/>
          <p:nvPr>
            <p:extLst>
              <p:ext uri="{D42A27DB-BD31-4B8C-83A1-F6EECF244321}">
                <p14:modId xmlns:p14="http://schemas.microsoft.com/office/powerpoint/2010/main" val="2967874043"/>
              </p:ext>
            </p:extLst>
          </p:nvPr>
        </p:nvGraphicFramePr>
        <p:xfrm>
          <a:off x="-1189812" y="331504"/>
          <a:ext cx="11450472" cy="6414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099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ashreg.wav"/>
          </p:stSnd>
        </p:sndAc>
      </p:transition>
    </mc:Choice>
    <mc:Fallback xmlns="">
      <p:transition spd="slow">
        <p:blinds dir="vert"/>
        <p:sndAc>
          <p:stSnd>
            <p:snd r:embed="rId8" name="cashreg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998976" y="3179064"/>
            <a:ext cx="4547616" cy="9906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-لأخذ العظة والعبرة</a:t>
            </a:r>
            <a:endParaRPr lang="ar-A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633984" y="1965960"/>
            <a:ext cx="3621024" cy="24262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حتى لا يحل بنا العقاب من الله</a:t>
            </a:r>
            <a:endParaRPr lang="ar-A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97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ashreg.wav"/>
          </p:stSnd>
        </p:sndAc>
      </p:transition>
    </mc:Choice>
    <mc:Fallback xmlns="">
      <p:transition spd="slow">
        <p:blinds dir="vert"/>
        <p:sndAc>
          <p:stSnd>
            <p:snd r:embed="rId4" name="cashreg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9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04672" y="2648712"/>
            <a:ext cx="4547616" cy="160629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-المهتدي يمشي على طريق ممهد مستقيم.والضال في طريق كله عقبات وحفر لايقف مستقيماً من كثرة عثراته فهو يمشي على وجهه.</a:t>
            </a:r>
            <a:endParaRPr lang="ar-A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87168" y="5445060"/>
            <a:ext cx="4547616" cy="100450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-لأخذ العظة والعبرة ولتقريب المعنى للأذهان</a:t>
            </a:r>
            <a:endParaRPr lang="ar-A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73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493264" y="4185141"/>
            <a:ext cx="4547616" cy="49987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-حسن الاستماع والإنصات</a:t>
            </a:r>
            <a:endParaRPr lang="ar-A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29840" y="4909470"/>
            <a:ext cx="4547616" cy="4998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-الرؤية الجيدة والتمعن</a:t>
            </a:r>
            <a:endParaRPr lang="ar-A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93264" y="5633799"/>
            <a:ext cx="4547616" cy="4998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-الإخلاص والصدق في طلب العلم</a:t>
            </a:r>
            <a:endParaRPr lang="ar-A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29840" y="3460812"/>
            <a:ext cx="4547616" cy="49987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-الحفظ والتفكر والفهم</a:t>
            </a:r>
            <a:endParaRPr lang="ar-A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82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5" name="cashreg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1" y="0"/>
            <a:ext cx="9144000" cy="6858000"/>
          </a:xfrm>
          <a:prstGeom prst="rect">
            <a:avLst/>
          </a:prstGeom>
        </p:spPr>
      </p:pic>
      <p:sp>
        <p:nvSpPr>
          <p:cNvPr id="2" name="Heart 1"/>
          <p:cNvSpPr/>
          <p:nvPr/>
        </p:nvSpPr>
        <p:spPr>
          <a:xfrm>
            <a:off x="1548384" y="2633472"/>
            <a:ext cx="4145280" cy="18653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400" b="1" dirty="0" smtClean="0">
                <a:solidFill>
                  <a:srgbClr val="00B0F0"/>
                </a:solidFill>
              </a:rPr>
              <a:t>وجوب التفكر في أن جميع الناس من أب وأم وأنهم أخوة </a:t>
            </a:r>
            <a:endParaRPr lang="ar-AE" sz="2400" b="1" dirty="0">
              <a:solidFill>
                <a:srgbClr val="00B0F0"/>
              </a:solidFill>
            </a:endParaRPr>
          </a:p>
        </p:txBody>
      </p:sp>
      <p:sp>
        <p:nvSpPr>
          <p:cNvPr id="3" name="6-Point Star 2"/>
          <p:cNvSpPr/>
          <p:nvPr/>
        </p:nvSpPr>
        <p:spPr>
          <a:xfrm>
            <a:off x="6077712" y="4498848"/>
            <a:ext cx="2804160" cy="1743456"/>
          </a:xfrm>
          <a:prstGeom prst="star6">
            <a:avLst>
              <a:gd name="adj" fmla="val 50000"/>
              <a:gd name="h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solidFill>
                  <a:srgbClr val="00B0F0"/>
                </a:solidFill>
              </a:rPr>
              <a:t>التعاون والتعاطف</a:t>
            </a:r>
            <a:endParaRPr lang="ar-AE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05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376672" y="4396548"/>
            <a:ext cx="3669792" cy="110204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ar-AE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هو الأخذ بالأسباب بالسعي والتعلم لطلب الرزق وترك النتائج على الله تعالى</a:t>
            </a:r>
            <a:endParaRPr lang="ar-AE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76672" y="5871780"/>
            <a:ext cx="3669792" cy="89478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-الرضى بما قسمه الله لك وعدم حسد الغير</a:t>
            </a:r>
            <a:endParaRPr lang="ar-A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7408" y="5871780"/>
            <a:ext cx="3669792" cy="49987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-بسط الأرض وتمهيدها</a:t>
            </a:r>
            <a:endParaRPr lang="ar-AE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7408" y="4396548"/>
            <a:ext cx="3669792" cy="49987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-رفع السماء بلا عمد</a:t>
            </a:r>
            <a:endParaRPr lang="ar-A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02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4" name="cashreg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1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9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21792" y="2116644"/>
            <a:ext cx="6224016" cy="49987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-للأخذ بأسباب الحصول على الرزق وعدم التواكل </a:t>
            </a:r>
            <a:endParaRPr lang="ar-A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90016" y="3429000"/>
            <a:ext cx="5955792" cy="49987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-ليكون أهلاً للتكاليف الشرعية لعبادة الله تعالى</a:t>
            </a:r>
            <a:endParaRPr lang="ar-A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7680" y="4683726"/>
            <a:ext cx="5193792" cy="49987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-أن أسخرها في ينفع ويرضي الله تعالى</a:t>
            </a:r>
            <a:endParaRPr lang="ar-A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5760" y="5408484"/>
            <a:ext cx="5315712" cy="49987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-أن أستعمله في طاعة الله وطلب العلم </a:t>
            </a:r>
            <a:endParaRPr lang="ar-A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680" y="6133242"/>
            <a:ext cx="5193792" cy="49987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-أن أخلص العمل لله تعالى </a:t>
            </a:r>
            <a:endParaRPr lang="ar-A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39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450848" y="2823780"/>
            <a:ext cx="6583680" cy="49987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-(ولقد كذب الذين من قبلهم فكيف كان نكير</a:t>
            </a:r>
            <a:endParaRPr lang="ar-AE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87552" y="6054660"/>
            <a:ext cx="7046976" cy="49987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-(أمن هذا الذي يرزقكم إن أمسك رزقه)</a:t>
            </a:r>
            <a:endParaRPr lang="ar-AE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53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96" y="0"/>
            <a:ext cx="89855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1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5" y="0"/>
            <a:ext cx="9058656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90145" y="1531428"/>
            <a:ext cx="8753856" cy="121177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-المهتدي يمشي على طريق مستقيم واضح وممهد والضال من كثرة تعرج طريقه يتعثر ويقع على وجهه وكأنه يمشي على وجهه لا يرى شيئاً</a:t>
            </a:r>
            <a:endParaRPr lang="ar-A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39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74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1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4" name="cashreg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/>
          <p:cNvSpPr/>
          <p:nvPr/>
        </p:nvSpPr>
        <p:spPr>
          <a:xfrm>
            <a:off x="2938272" y="1853184"/>
            <a:ext cx="2974848" cy="257251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400" b="1" dirty="0" smtClean="0"/>
              <a:t>انتهى </a:t>
            </a:r>
            <a:r>
              <a:rPr lang="ar-AE" sz="2400" b="1" dirty="0" smtClean="0"/>
              <a:t>الدرس بفضل من الله ومنته </a:t>
            </a:r>
            <a:endParaRPr lang="ar-AE" sz="2400" b="1" dirty="0"/>
          </a:p>
        </p:txBody>
      </p:sp>
    </p:spTree>
    <p:extLst>
      <p:ext uri="{BB962C8B-B14F-4D97-AF65-F5344CB8AC3E}">
        <p14:creationId xmlns:p14="http://schemas.microsoft.com/office/powerpoint/2010/main" val="286298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4000" cy="67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3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3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36" y="132778"/>
            <a:ext cx="8600694" cy="660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5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4915"/>
            <a:ext cx="9144000" cy="5170463"/>
          </a:xfrm>
          <a:prstGeom prst="rect">
            <a:avLst/>
          </a:prstGeom>
        </p:spPr>
      </p:pic>
      <p:sp>
        <p:nvSpPr>
          <p:cNvPr id="5" name="Rounded Rectangle 5"/>
          <p:cNvSpPr/>
          <p:nvPr/>
        </p:nvSpPr>
        <p:spPr>
          <a:xfrm>
            <a:off x="6583679" y="1734960"/>
            <a:ext cx="1932371" cy="442674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r" rtl="1">
              <a:buFont typeface="+mj-lt"/>
              <a:buNone/>
            </a:pPr>
            <a:r>
              <a:rPr lang="ar-SA" altLang="ar-AE" sz="2000" dirty="0">
                <a:solidFill>
                  <a:srgbClr val="FF0000"/>
                </a:solidFill>
                <a:cs typeface="PT Bold Heading" panose="02010400000000000000" pitchFamily="2" charset="-78"/>
              </a:rPr>
              <a:t>العولمة الاقتصادية</a:t>
            </a:r>
            <a:endParaRPr lang="ar-AE" altLang="ar-AE" sz="2000" dirty="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583680" y="2977679"/>
            <a:ext cx="1932370" cy="442674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r" rtl="1">
              <a:buFont typeface="+mj-lt"/>
              <a:buNone/>
            </a:pPr>
            <a:r>
              <a:rPr lang="ar-SA" altLang="ar-AE" sz="2000" dirty="0">
                <a:solidFill>
                  <a:srgbClr val="FF0000"/>
                </a:solidFill>
                <a:cs typeface="PT Bold Heading" panose="02010400000000000000" pitchFamily="2" charset="-78"/>
              </a:rPr>
              <a:t>العولمة الثقافية</a:t>
            </a:r>
            <a:endParaRPr lang="ar-AE" altLang="ar-AE" sz="2000" dirty="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sp>
        <p:nvSpPr>
          <p:cNvPr id="7" name="Rounded Rectangle 5"/>
          <p:cNvSpPr/>
          <p:nvPr/>
        </p:nvSpPr>
        <p:spPr>
          <a:xfrm>
            <a:off x="6583679" y="4221807"/>
            <a:ext cx="2023808" cy="442674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r" rtl="1">
              <a:buFont typeface="+mj-lt"/>
              <a:buNone/>
            </a:pPr>
            <a:r>
              <a:rPr lang="ar-SA" altLang="ar-AE" sz="2000" dirty="0">
                <a:solidFill>
                  <a:srgbClr val="FF0000"/>
                </a:solidFill>
                <a:cs typeface="PT Bold Heading" panose="02010400000000000000" pitchFamily="2" charset="-78"/>
              </a:rPr>
              <a:t>العولمة السياسية</a:t>
            </a:r>
            <a:endParaRPr lang="ar-AE" altLang="ar-AE" sz="2000" dirty="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sp>
        <p:nvSpPr>
          <p:cNvPr id="8" name="Rounded Rectangle 5"/>
          <p:cNvSpPr/>
          <p:nvPr/>
        </p:nvSpPr>
        <p:spPr>
          <a:xfrm>
            <a:off x="3460651" y="1734960"/>
            <a:ext cx="1946440" cy="783193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r" rtl="1">
              <a:buFont typeface="+mj-lt"/>
              <a:buNone/>
            </a:pPr>
            <a:r>
              <a:rPr lang="ar-SA" altLang="ar-AE" sz="2000" dirty="0">
                <a:solidFill>
                  <a:srgbClr val="FF0000"/>
                </a:solidFill>
                <a:cs typeface="PT Bold Heading" panose="02010400000000000000" pitchFamily="2" charset="-78"/>
              </a:rPr>
              <a:t>ذوبان الشخصية والهوية الوطنية</a:t>
            </a:r>
            <a:endParaRPr lang="ar-AE" altLang="ar-AE" sz="2000" dirty="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sp>
        <p:nvSpPr>
          <p:cNvPr id="9" name="Rounded Rectangle 5"/>
          <p:cNvSpPr/>
          <p:nvPr/>
        </p:nvSpPr>
        <p:spPr>
          <a:xfrm>
            <a:off x="3460651" y="2977679"/>
            <a:ext cx="1946439" cy="783193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r" rtl="1">
              <a:buFont typeface="+mj-lt"/>
              <a:buNone/>
            </a:pPr>
            <a:r>
              <a:rPr lang="ar-SA" altLang="ar-AE" sz="2000" dirty="0">
                <a:solidFill>
                  <a:srgbClr val="FF0000"/>
                </a:solidFill>
                <a:cs typeface="PT Bold Heading" panose="02010400000000000000" pitchFamily="2" charset="-78"/>
              </a:rPr>
              <a:t>تعطيل المصالح </a:t>
            </a:r>
          </a:p>
          <a:p>
            <a:pPr algn="r" rtl="1">
              <a:buFont typeface="+mj-lt"/>
              <a:buNone/>
            </a:pPr>
            <a:r>
              <a:rPr lang="ar-SA" altLang="ar-AE" sz="2000" dirty="0">
                <a:solidFill>
                  <a:srgbClr val="FF0000"/>
                </a:solidFill>
                <a:cs typeface="PT Bold Heading" panose="02010400000000000000" pitchFamily="2" charset="-78"/>
              </a:rPr>
              <a:t>الوطنية</a:t>
            </a:r>
            <a:endParaRPr lang="ar-AE" altLang="ar-AE" sz="2000" dirty="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sp>
        <p:nvSpPr>
          <p:cNvPr id="10" name="Rounded Rectangle 5"/>
          <p:cNvSpPr/>
          <p:nvPr/>
        </p:nvSpPr>
        <p:spPr>
          <a:xfrm>
            <a:off x="3460651" y="4320191"/>
            <a:ext cx="1946440" cy="1123712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r" rtl="1">
              <a:buFont typeface="+mj-lt"/>
              <a:buNone/>
            </a:pPr>
            <a:r>
              <a:rPr lang="ar-SA" altLang="ar-AE" sz="2000" dirty="0">
                <a:solidFill>
                  <a:srgbClr val="FF0000"/>
                </a:solidFill>
                <a:cs typeface="PT Bold Heading" panose="02010400000000000000" pitchFamily="2" charset="-78"/>
              </a:rPr>
              <a:t>فرض الهيمنة على مقدرات الدول الضعيفة</a:t>
            </a:r>
            <a:endParaRPr lang="ar-AE" altLang="ar-AE" sz="2000" dirty="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sp>
        <p:nvSpPr>
          <p:cNvPr id="11" name="Rounded Rectangle 5"/>
          <p:cNvSpPr/>
          <p:nvPr/>
        </p:nvSpPr>
        <p:spPr>
          <a:xfrm>
            <a:off x="182879" y="1734960"/>
            <a:ext cx="2115251" cy="783193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r" rtl="1">
              <a:buFont typeface="+mj-lt"/>
              <a:buNone/>
            </a:pPr>
            <a:r>
              <a:rPr lang="ar-SA" altLang="ar-AE" sz="2000" dirty="0">
                <a:solidFill>
                  <a:srgbClr val="FF0000"/>
                </a:solidFill>
                <a:cs typeface="PT Bold Heading" panose="02010400000000000000" pitchFamily="2" charset="-78"/>
              </a:rPr>
              <a:t>الحقوق الإنسانية العامة</a:t>
            </a:r>
            <a:endParaRPr lang="ar-AE" altLang="ar-AE" sz="2000" dirty="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sp>
        <p:nvSpPr>
          <p:cNvPr id="12" name="Rounded Rectangle 5"/>
          <p:cNvSpPr/>
          <p:nvPr/>
        </p:nvSpPr>
        <p:spPr>
          <a:xfrm>
            <a:off x="182879" y="2977679"/>
            <a:ext cx="2115252" cy="783193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r" rtl="1">
              <a:buFont typeface="+mj-lt"/>
              <a:buNone/>
            </a:pPr>
            <a:r>
              <a:rPr lang="ar-SA" altLang="ar-AE" sz="2000" dirty="0">
                <a:solidFill>
                  <a:srgbClr val="FF0000"/>
                </a:solidFill>
                <a:cs typeface="PT Bold Heading" panose="02010400000000000000" pitchFamily="2" charset="-78"/>
              </a:rPr>
              <a:t>حرية الاختيار وعدم الإكراه</a:t>
            </a:r>
            <a:endParaRPr lang="ar-AE" altLang="ar-AE" sz="2000" dirty="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sp>
        <p:nvSpPr>
          <p:cNvPr id="13" name="Rounded Rectangle 5"/>
          <p:cNvSpPr/>
          <p:nvPr/>
        </p:nvSpPr>
        <p:spPr>
          <a:xfrm>
            <a:off x="182878" y="4320191"/>
            <a:ext cx="2185589" cy="442674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r" rtl="1">
              <a:buFont typeface="+mj-lt"/>
              <a:buNone/>
            </a:pPr>
            <a:r>
              <a:rPr lang="ar-SA" altLang="ar-AE" sz="2000" dirty="0">
                <a:solidFill>
                  <a:srgbClr val="FF0000"/>
                </a:solidFill>
                <a:cs typeface="PT Bold Heading" panose="02010400000000000000" pitchFamily="2" charset="-78"/>
              </a:rPr>
              <a:t>وحدة القيم الإنسانية</a:t>
            </a:r>
            <a:endParaRPr lang="ar-AE" altLang="ar-AE" sz="2000" dirty="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192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912848"/>
          </a:xfrm>
          <a:prstGeom prst="rect">
            <a:avLst/>
          </a:prstGeom>
        </p:spPr>
      </p:pic>
      <p:sp>
        <p:nvSpPr>
          <p:cNvPr id="3" name="Rounded Rectangle 5"/>
          <p:cNvSpPr/>
          <p:nvPr/>
        </p:nvSpPr>
        <p:spPr>
          <a:xfrm>
            <a:off x="30480" y="1870990"/>
            <a:ext cx="6509467" cy="646986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r" rtl="1">
              <a:buFont typeface="+mj-lt"/>
              <a:buNone/>
            </a:pPr>
            <a:r>
              <a:rPr lang="ar-SA" altLang="ar-AE" sz="1600" dirty="0">
                <a:solidFill>
                  <a:srgbClr val="FF0000"/>
                </a:solidFill>
                <a:cs typeface="PT Bold Heading" panose="02010400000000000000" pitchFamily="2" charset="-78"/>
              </a:rPr>
              <a:t>زيادة درجة الارتباط والتعاون بين المجتمعات الإنسانية من خلال عملية تبادل السلع</a:t>
            </a:r>
            <a:r>
              <a:rPr lang="ar-AE" altLang="ar-AE" sz="1600" dirty="0">
                <a:solidFill>
                  <a:srgbClr val="FF0000"/>
                </a:solidFill>
                <a:cs typeface="PT Bold Heading" panose="02010400000000000000" pitchFamily="2" charset="-78"/>
              </a:rPr>
              <a:t> </a:t>
            </a:r>
            <a:r>
              <a:rPr lang="ar-SA" altLang="ar-AE" sz="1600" dirty="0">
                <a:solidFill>
                  <a:srgbClr val="FF0000"/>
                </a:solidFill>
                <a:cs typeface="PT Bold Heading" panose="02010400000000000000" pitchFamily="2" charset="-78"/>
              </a:rPr>
              <a:t>والأموال وانتقال الأشخاص والمعلومات</a:t>
            </a:r>
            <a:endParaRPr lang="ar-AE" altLang="ar-AE" sz="1600" dirty="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sp>
        <p:nvSpPr>
          <p:cNvPr id="4" name="Rounded Rectangle 5"/>
          <p:cNvSpPr/>
          <p:nvPr/>
        </p:nvSpPr>
        <p:spPr>
          <a:xfrm>
            <a:off x="30480" y="2841646"/>
            <a:ext cx="6509467" cy="408623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r" rtl="1">
              <a:buFont typeface="+mj-lt"/>
              <a:buNone/>
            </a:pPr>
            <a:r>
              <a:rPr lang="ar-SA" altLang="ar-AE" dirty="0">
                <a:solidFill>
                  <a:srgbClr val="FF0000"/>
                </a:solidFill>
                <a:cs typeface="PT Bold Heading" panose="02010400000000000000" pitchFamily="2" charset="-78"/>
              </a:rPr>
              <a:t>فرض نمط حضاري معين فكرا وثقافة واقتصادا وسياسة وتعميمه على العالم</a:t>
            </a:r>
            <a:endParaRPr lang="ar-AE" altLang="ar-AE" dirty="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56" y="5907422"/>
            <a:ext cx="8754687" cy="82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0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20385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0" y="4135937"/>
            <a:ext cx="8310880" cy="510778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ctr" rtl="1">
              <a:buFont typeface="+mj-lt"/>
              <a:buNone/>
            </a:pPr>
            <a:r>
              <a:rPr lang="ar-SA" altLang="ar-AE" sz="2400" dirty="0">
                <a:solidFill>
                  <a:srgbClr val="FF0000"/>
                </a:solidFill>
                <a:cs typeface="PT Bold Heading" panose="02010400000000000000" pitchFamily="2" charset="-78"/>
              </a:rPr>
              <a:t>وحدة الأصل والنشأة </a:t>
            </a:r>
            <a:r>
              <a:rPr lang="ar-AE" altLang="ar-AE" sz="2400" dirty="0">
                <a:solidFill>
                  <a:srgbClr val="FF0000"/>
                </a:solidFill>
                <a:cs typeface="PT Bold Heading" panose="02010400000000000000" pitchFamily="2" charset="-78"/>
              </a:rPr>
              <a:t>(</a:t>
            </a:r>
            <a:r>
              <a:rPr lang="ar-SA" altLang="ar-AE" sz="2400" dirty="0">
                <a:solidFill>
                  <a:srgbClr val="FF0000"/>
                </a:solidFill>
                <a:cs typeface="PT Bold Heading" panose="02010400000000000000" pitchFamily="2" charset="-78"/>
              </a:rPr>
              <a:t>اجتماعية</a:t>
            </a:r>
            <a:r>
              <a:rPr lang="ar-AE" altLang="ar-AE" sz="2400" dirty="0">
                <a:solidFill>
                  <a:srgbClr val="FF0000"/>
                </a:solidFill>
                <a:cs typeface="PT Bold Heading" panose="02010400000000000000" pitchFamily="2" charset="-78"/>
              </a:rPr>
              <a:t>)</a:t>
            </a:r>
          </a:p>
        </p:txBody>
      </p:sp>
      <p:sp>
        <p:nvSpPr>
          <p:cNvPr id="7" name="Rounded Rectangle 5"/>
          <p:cNvSpPr/>
          <p:nvPr/>
        </p:nvSpPr>
        <p:spPr>
          <a:xfrm>
            <a:off x="0" y="5693074"/>
            <a:ext cx="6131982" cy="442674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r" rtl="1">
              <a:buFont typeface="+mj-lt"/>
              <a:buNone/>
            </a:pPr>
            <a:r>
              <a:rPr lang="ar-SA" altLang="ar-AE" sz="2000" dirty="0">
                <a:solidFill>
                  <a:srgbClr val="FF0000"/>
                </a:solidFill>
                <a:cs typeface="PT Bold Heading" panose="02010400000000000000" pitchFamily="2" charset="-78"/>
              </a:rPr>
              <a:t>تبادل التجارة والمنافع والسلع بين المسلمين وغيرهم </a:t>
            </a:r>
            <a:r>
              <a:rPr lang="ar-AE" altLang="ar-AE" sz="2000" dirty="0">
                <a:solidFill>
                  <a:srgbClr val="FF0000"/>
                </a:solidFill>
                <a:cs typeface="PT Bold Heading" panose="02010400000000000000" pitchFamily="2" charset="-78"/>
              </a:rPr>
              <a:t>(</a:t>
            </a:r>
            <a:r>
              <a:rPr lang="ar-SA" altLang="ar-AE" sz="2000" dirty="0">
                <a:solidFill>
                  <a:srgbClr val="FF0000"/>
                </a:solidFill>
                <a:cs typeface="PT Bold Heading" panose="02010400000000000000" pitchFamily="2" charset="-78"/>
              </a:rPr>
              <a:t>اقتصادية</a:t>
            </a:r>
            <a:r>
              <a:rPr lang="ar-AE" altLang="ar-AE" sz="2000" dirty="0">
                <a:solidFill>
                  <a:srgbClr val="FF0000"/>
                </a:solidFill>
                <a:cs typeface="PT Bold Heading" panose="02010400000000000000" pitchFamily="2" charset="-78"/>
              </a:rPr>
              <a:t>)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0" y="675642"/>
            <a:ext cx="8426158" cy="140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2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302326"/>
          </a:xfrm>
          <a:prstGeom prst="rect">
            <a:avLst/>
          </a:prstGeom>
        </p:spPr>
      </p:pic>
      <p:sp>
        <p:nvSpPr>
          <p:cNvPr id="3" name="Rounded Rectangle 5"/>
          <p:cNvSpPr/>
          <p:nvPr/>
        </p:nvSpPr>
        <p:spPr>
          <a:xfrm>
            <a:off x="172720" y="3007534"/>
            <a:ext cx="8351520" cy="510778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r" rtl="1">
              <a:buFont typeface="+mj-lt"/>
              <a:buNone/>
            </a:pPr>
            <a:r>
              <a:rPr lang="ar-SA" altLang="ar-AE" sz="2400" dirty="0">
                <a:solidFill>
                  <a:srgbClr val="FF0000"/>
                </a:solidFill>
                <a:cs typeface="PT Bold Heading" panose="02010400000000000000" pitchFamily="2" charset="-78"/>
              </a:rPr>
              <a:t>تعزيز العلاقات السياسية بين الدول </a:t>
            </a:r>
            <a:r>
              <a:rPr lang="ar-AE" altLang="ar-AE" sz="2400" dirty="0">
                <a:solidFill>
                  <a:srgbClr val="FF0000"/>
                </a:solidFill>
                <a:cs typeface="PT Bold Heading" panose="02010400000000000000" pitchFamily="2" charset="-78"/>
              </a:rPr>
              <a:t>(</a:t>
            </a:r>
            <a:r>
              <a:rPr lang="ar-SA" altLang="ar-AE" sz="2400" dirty="0">
                <a:solidFill>
                  <a:srgbClr val="FF0000"/>
                </a:solidFill>
                <a:cs typeface="PT Bold Heading" panose="02010400000000000000" pitchFamily="2" charset="-78"/>
              </a:rPr>
              <a:t>سياسية</a:t>
            </a:r>
            <a:r>
              <a:rPr lang="ar-AE" altLang="ar-AE" sz="2400" dirty="0">
                <a:solidFill>
                  <a:srgbClr val="FF0000"/>
                </a:solidFill>
                <a:cs typeface="PT Bold Heading" panose="02010400000000000000" pitchFamily="2" charset="-78"/>
              </a:rPr>
              <a:t>)</a:t>
            </a:r>
          </a:p>
        </p:txBody>
      </p:sp>
      <p:sp>
        <p:nvSpPr>
          <p:cNvPr id="4" name="Rounded Rectangle 5"/>
          <p:cNvSpPr/>
          <p:nvPr/>
        </p:nvSpPr>
        <p:spPr>
          <a:xfrm>
            <a:off x="172720" y="5893531"/>
            <a:ext cx="6878320" cy="442674"/>
          </a:xfrm>
          <a:prstGeom prst="round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r" rtl="1">
              <a:buFont typeface="+mj-lt"/>
              <a:buNone/>
            </a:pPr>
            <a:r>
              <a:rPr lang="ar-SA" altLang="ar-AE" sz="2000" dirty="0">
                <a:solidFill>
                  <a:srgbClr val="FF0000"/>
                </a:solidFill>
                <a:cs typeface="PT Bold Heading" panose="02010400000000000000" pitchFamily="2" charset="-78"/>
              </a:rPr>
              <a:t>نقل</a:t>
            </a:r>
            <a:r>
              <a:rPr lang="ar-AE" altLang="ar-AE" sz="2000" dirty="0">
                <a:solidFill>
                  <a:srgbClr val="FF0000"/>
                </a:solidFill>
                <a:cs typeface="PT Bold Heading" panose="02010400000000000000" pitchFamily="2" charset="-78"/>
              </a:rPr>
              <a:t> </a:t>
            </a:r>
            <a:r>
              <a:rPr lang="ar-SA" altLang="ar-AE" sz="2000" dirty="0">
                <a:solidFill>
                  <a:srgbClr val="FF0000"/>
                </a:solidFill>
                <a:cs typeface="PT Bold Heading" panose="02010400000000000000" pitchFamily="2" charset="-78"/>
              </a:rPr>
              <a:t>الخبرات والمعارف العلمية </a:t>
            </a:r>
            <a:r>
              <a:rPr lang="ar-AE" altLang="ar-AE" sz="2000" dirty="0">
                <a:solidFill>
                  <a:srgbClr val="FF0000"/>
                </a:solidFill>
                <a:cs typeface="PT Bold Heading" panose="02010400000000000000" pitchFamily="2" charset="-78"/>
              </a:rPr>
              <a:t>(</a:t>
            </a:r>
            <a:r>
              <a:rPr lang="ar-SA" altLang="ar-AE" sz="2000" dirty="0">
                <a:solidFill>
                  <a:srgbClr val="FF0000"/>
                </a:solidFill>
                <a:cs typeface="PT Bold Heading" panose="02010400000000000000" pitchFamily="2" charset="-78"/>
              </a:rPr>
              <a:t>علمية</a:t>
            </a:r>
            <a:r>
              <a:rPr lang="ar-AE" altLang="ar-AE" sz="2000" dirty="0">
                <a:solidFill>
                  <a:srgbClr val="FF0000"/>
                </a:solidFill>
                <a:cs typeface="PT Bold Heading" panose="02010400000000000000" pitchFamily="2" charset="-7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2948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8468"/>
            <a:ext cx="9144000" cy="489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7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"/>
            <a:ext cx="9144000" cy="59693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969317"/>
            <a:ext cx="9143999" cy="88868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938784" y="5469444"/>
            <a:ext cx="7876032" cy="49987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-أن السماء بناها الخالق بلاعمد وأن سقف بناه الإنسان وله أعمدة </a:t>
            </a:r>
            <a:endParaRPr lang="ar-A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67200" y="6413658"/>
            <a:ext cx="4547616" cy="49987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-تدل على قدرة الله وعظمته</a:t>
            </a:r>
            <a:endParaRPr lang="ar-A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84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69" y="2011681"/>
            <a:ext cx="8937523" cy="217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1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91"/>
            <a:ext cx="9143999" cy="634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8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7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9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0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876800" y="5731470"/>
            <a:ext cx="4090416" cy="49987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-الغرق والموت</a:t>
            </a:r>
            <a:endParaRPr lang="ar-A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8224" y="5816916"/>
            <a:ext cx="4443984" cy="91163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-تصرف صائب حتى يركز في المذاكرة</a:t>
            </a:r>
            <a:endParaRPr lang="ar-A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8224" y="2658522"/>
            <a:ext cx="2170176" cy="141150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-زيادة المرض وتفاقم أعراضه </a:t>
            </a:r>
            <a:endParaRPr lang="ar-A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72512" y="2934840"/>
            <a:ext cx="2176272" cy="113518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-إزعاج الناس وفزعهم</a:t>
            </a:r>
            <a:endParaRPr lang="ar-A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6800" y="4070028"/>
            <a:ext cx="4090416" cy="49987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-الرسوب في الغمتحانات</a:t>
            </a:r>
            <a:endParaRPr lang="ar-A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76800" y="2158650"/>
            <a:ext cx="4090416" cy="49987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-عمل الحوادث</a:t>
            </a:r>
            <a:endParaRPr lang="ar-A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34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64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1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4" name="cashreg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7536"/>
            <a:ext cx="9144000" cy="668121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499104" y="5159880"/>
            <a:ext cx="2365248" cy="115557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-(فأما ثمود فأهلكوا بريح صرصر عاتية)</a:t>
            </a:r>
            <a:endParaRPr lang="ar-A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47928" y="5159880"/>
            <a:ext cx="2487168" cy="49987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-قوم ثمود</a:t>
            </a:r>
            <a:endParaRPr lang="ar-A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47928" y="3949158"/>
            <a:ext cx="2487168" cy="49987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-جيش أبرهة</a:t>
            </a:r>
            <a:endParaRPr lang="ar-A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99104" y="3951540"/>
            <a:ext cx="2456688" cy="83991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-(ترميهم بحجارة من سجيل)</a:t>
            </a:r>
            <a:endParaRPr lang="ar-A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11936" y="2738436"/>
            <a:ext cx="2359152" cy="49987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-قارون</a:t>
            </a:r>
            <a:endParaRPr lang="ar-A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99104" y="2743200"/>
            <a:ext cx="2456688" cy="93878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-(فخسفنا به الأرض)</a:t>
            </a:r>
            <a:endParaRPr lang="ar-A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77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واجهة">
  <a:themeElements>
    <a:clrScheme name="أحمر برتقالي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TM02900771[[fn=شريحة]]</Template>
  <TotalTime>2585</TotalTime>
  <Words>375</Words>
  <Application>Microsoft Office PowerPoint</Application>
  <PresentationFormat>On-screen Show (4:3)</PresentationFormat>
  <Paragraphs>59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Calibri</vt:lpstr>
      <vt:lpstr>Calibri Light</vt:lpstr>
      <vt:lpstr>Monotype Koufi</vt:lpstr>
      <vt:lpstr>PT Bold Heading</vt:lpstr>
      <vt:lpstr>Tahoma</vt:lpstr>
      <vt:lpstr>Times New Roman</vt:lpstr>
      <vt:lpstr>Trebuchet MS</vt:lpstr>
      <vt:lpstr>Wingdings 2</vt:lpstr>
      <vt:lpstr>Wingdings 3</vt:lpstr>
      <vt:lpstr>HDOfficeLightV0</vt:lpstr>
      <vt:lpstr>واجهة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Waleed</dc:creator>
  <cp:lastModifiedBy>HP</cp:lastModifiedBy>
  <cp:revision>161</cp:revision>
  <dcterms:created xsi:type="dcterms:W3CDTF">2016-12-21T18:47:27Z</dcterms:created>
  <dcterms:modified xsi:type="dcterms:W3CDTF">2017-04-09T14:18:05Z</dcterms:modified>
</cp:coreProperties>
</file>